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handoutMasterIdLst>
    <p:handoutMasterId r:id="rId99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299" r:id="rId32"/>
    <p:sldId id="319" r:id="rId33"/>
    <p:sldId id="321" r:id="rId34"/>
    <p:sldId id="322" r:id="rId35"/>
    <p:sldId id="300" r:id="rId36"/>
    <p:sldId id="271" r:id="rId37"/>
    <p:sldId id="273" r:id="rId38"/>
    <p:sldId id="272" r:id="rId39"/>
    <p:sldId id="270" r:id="rId40"/>
    <p:sldId id="355" r:id="rId41"/>
    <p:sldId id="352" r:id="rId42"/>
    <p:sldId id="351" r:id="rId43"/>
    <p:sldId id="280" r:id="rId44"/>
    <p:sldId id="281" r:id="rId45"/>
    <p:sldId id="289" r:id="rId46"/>
    <p:sldId id="278" r:id="rId47"/>
    <p:sldId id="274" r:id="rId48"/>
    <p:sldId id="275" r:id="rId49"/>
    <p:sldId id="276" r:id="rId50"/>
    <p:sldId id="341" r:id="rId51"/>
    <p:sldId id="347" r:id="rId52"/>
    <p:sldId id="282" r:id="rId53"/>
    <p:sldId id="283" r:id="rId54"/>
    <p:sldId id="277" r:id="rId55"/>
    <p:sldId id="344" r:id="rId56"/>
    <p:sldId id="345" r:id="rId57"/>
    <p:sldId id="336" r:id="rId58"/>
    <p:sldId id="285" r:id="rId59"/>
    <p:sldId id="286" r:id="rId60"/>
    <p:sldId id="287" r:id="rId61"/>
    <p:sldId id="288" r:id="rId62"/>
    <p:sldId id="290" r:id="rId63"/>
    <p:sldId id="284" r:id="rId64"/>
    <p:sldId id="293" r:id="rId65"/>
    <p:sldId id="291" r:id="rId66"/>
    <p:sldId id="328" r:id="rId67"/>
    <p:sldId id="329" r:id="rId68"/>
    <p:sldId id="306" r:id="rId69"/>
    <p:sldId id="317" r:id="rId70"/>
    <p:sldId id="318" r:id="rId71"/>
    <p:sldId id="330" r:id="rId72"/>
    <p:sldId id="338" r:id="rId73"/>
    <p:sldId id="334" r:id="rId74"/>
    <p:sldId id="301" r:id="rId75"/>
    <p:sldId id="302" r:id="rId76"/>
    <p:sldId id="303" r:id="rId77"/>
    <p:sldId id="304" r:id="rId78"/>
    <p:sldId id="343" r:id="rId79"/>
    <p:sldId id="305" r:id="rId80"/>
    <p:sldId id="331" r:id="rId81"/>
    <p:sldId id="353" r:id="rId82"/>
    <p:sldId id="323" r:id="rId83"/>
    <p:sldId id="333" r:id="rId84"/>
    <p:sldId id="310" r:id="rId85"/>
    <p:sldId id="308" r:id="rId86"/>
    <p:sldId id="307" r:id="rId87"/>
    <p:sldId id="356" r:id="rId88"/>
    <p:sldId id="342" r:id="rId89"/>
    <p:sldId id="312" r:id="rId90"/>
    <p:sldId id="311" r:id="rId91"/>
    <p:sldId id="309" r:id="rId92"/>
    <p:sldId id="332" r:id="rId93"/>
    <p:sldId id="314" r:id="rId94"/>
    <p:sldId id="315" r:id="rId95"/>
    <p:sldId id="324" r:id="rId96"/>
    <p:sldId id="325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56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97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63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1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Personal note: I was given a poster of this at a conference in ~ 2012, but a high-res image was never online.  I sent my original to David Rumsey and he added it to his collection.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4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hyperlink" Target="https://friendly.github.io/HistData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vie/GuerryLife2-SocSpectrum.pdf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ropensci.org/rtweet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acsimiles.com/facsimiles/ramon-llulls-tree-of-the-philosophy-of-love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ee_of_Science_(Ramon_Llull)" TargetMode="External"/><Relationship Id="rId4" Type="http://schemas.openxmlformats.org/officeDocument/2006/relationships/hyperlink" Target="https://en.wikipedia.org/wiki/Tree_of_life_(biology)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blog/10-year-anniversary-top-10-charts-in-2023/" TargetMode="External"/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ganimate.com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hiny.posit.co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BAF3DD5-F774-DB6D-190C-38842D553F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4667186"/>
            <a:ext cx="1063537" cy="1224000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8EEB3E78-B439-5D27-77EE-B16B33631E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99" y="468069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70C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70C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>
                <a:solidFill>
                  <a:srgbClr val="0070C0"/>
                </a:solidFill>
              </a:rPr>
              <a:t>Effect ordering</a:t>
            </a:r>
            <a:r>
              <a:rPr lang="en-CA" sz="1600" dirty="0"/>
              <a:t>: Countries have also been sorted 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</a:t>
            </a:r>
            <a:r>
              <a:rPr lang="en-US" dirty="0">
                <a:solidFill>
                  <a:srgbClr val="FF0000"/>
                </a:solidFill>
              </a:rPr>
              <a:t>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balance</a:t>
            </a:r>
            <a:r>
              <a:rPr lang="en-US" dirty="0"/>
              <a:t> changed back and forth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57C75-3E97-F119-50C2-1BAC2AE9236C}"/>
              </a:ext>
            </a:extLst>
          </p:cNvPr>
          <p:cNvSpPr txBox="1"/>
          <p:nvPr/>
        </p:nvSpPr>
        <p:spPr>
          <a:xfrm>
            <a:off x="523612" y="5181600"/>
            <a:ext cx="404838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‘history’ could now be visualized and explained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7E4E1-037B-B0F0-CCD7-053144200130}"/>
              </a:ext>
            </a:extLst>
          </p:cNvPr>
          <p:cNvSpPr/>
          <p:nvPr/>
        </p:nvSpPr>
        <p:spPr>
          <a:xfrm>
            <a:off x="3124200" y="3479189"/>
            <a:ext cx="1066800" cy="1295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36629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8DD2F-A174-1119-A04E-B4426B10CD2F}"/>
              </a:ext>
            </a:extLst>
          </p:cNvPr>
          <p:cNvSpPr/>
          <p:nvPr/>
        </p:nvSpPr>
        <p:spPr>
          <a:xfrm>
            <a:off x="7315200" y="1828800"/>
            <a:ext cx="1348149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prestige: ~ 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aids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B82DBA-6E3D-2F8E-3CAD-6F42D1CAEB09}"/>
              </a:ext>
            </a:extLst>
          </p:cNvPr>
          <p:cNvCxnSpPr>
            <a:cxnSpLocks/>
          </p:cNvCxnSpPr>
          <p:nvPr/>
        </p:nvCxnSpPr>
        <p:spPr>
          <a:xfrm>
            <a:off x="2743202" y="3276600"/>
            <a:ext cx="27432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568F3-B026-1E1D-E3A6-6C9D60362147}"/>
              </a:ext>
            </a:extLst>
          </p:cNvPr>
          <p:cNvCxnSpPr>
            <a:cxnSpLocks/>
          </p:cNvCxnSpPr>
          <p:nvPr/>
        </p:nvCxnSpPr>
        <p:spPr>
          <a:xfrm>
            <a:off x="3352800" y="4267200"/>
            <a:ext cx="1219200" cy="228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627E5F-FA33-5BCC-66B5-85822D296C50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Essential idea: You can choose different methods to render the diagonal &amp; off-diagonal panels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25C664-4F6C-EB86-A60E-9ACA87E763BE}"/>
              </a:ext>
            </a:extLst>
          </p:cNvPr>
          <p:cNvCxnSpPr/>
          <p:nvPr/>
        </p:nvCxnSpPr>
        <p:spPr>
          <a:xfrm flipV="1">
            <a:off x="3048000" y="2514600"/>
            <a:ext cx="1219200" cy="381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482400" progId="Equation.DSMT4">
                  <p:embed/>
                </p:oleObj>
              </mc:Choice>
              <mc:Fallback>
                <p:oleObj name="Equation" r:id="rId3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>
                  <a:hlinkClick r:id="rId4"/>
                </a:rPr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linked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Choropleth </a:t>
            </a:r>
            <a:r>
              <a:rPr lang="en-US" dirty="0"/>
              <a:t>maps shade by geographic unit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use contours of equal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19200"/>
            <a:ext cx="3276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First</a:t>
            </a:r>
            <a:r>
              <a:rPr lang="en-US" dirty="0"/>
              <a:t>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Education: </a:t>
            </a:r>
            <a:r>
              <a:rPr lang="en-US" sz="1600" i="1" dirty="0"/>
              <a:t>France obscure </a:t>
            </a:r>
            <a:r>
              <a:rPr lang="en-US" sz="1600" dirty="0"/>
              <a:t>&amp; </a:t>
            </a:r>
            <a:r>
              <a:rPr lang="en-US" sz="1600" i="1" dirty="0"/>
              <a:t>France </a:t>
            </a:r>
            <a:r>
              <a:rPr lang="en-US" sz="1600" i="1" dirty="0" err="1"/>
              <a:t>éclairée</a:t>
            </a:r>
            <a:endParaRPr lang="en-US" sz="16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N. of France highest in education &amp; also property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3C18-43F1-BFD6-2342-BB58DA4F500E}"/>
              </a:ext>
            </a:extLst>
          </p:cNvPr>
          <p:cNvSpPr txBox="1"/>
          <p:nvPr/>
        </p:nvSpPr>
        <p:spPr>
          <a:xfrm>
            <a:off x="470171" y="4876800"/>
            <a:ext cx="3339829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This was the beginning of modern criminology &amp; social science --- relations among social variables made 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E5DE-CEAA-0538-3C76-280144407E8A}"/>
              </a:ext>
            </a:extLst>
          </p:cNvPr>
          <p:cNvSpPr txBox="1"/>
          <p:nvPr/>
        </p:nvSpPr>
        <p:spPr>
          <a:xfrm>
            <a:off x="3962400" y="5791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Friendly, M. (2022). </a:t>
            </a:r>
            <a:r>
              <a:rPr lang="en-CA" sz="1200" dirty="0">
                <a:hlinkClick r:id="rId3"/>
              </a:rPr>
              <a:t>The life and works of André-Michel Guerry, revisited</a:t>
            </a:r>
            <a:r>
              <a:rPr lang="en-CA" sz="1200" dirty="0"/>
              <a:t>. </a:t>
            </a:r>
            <a:r>
              <a:rPr lang="en-CA" sz="1200" i="1" dirty="0"/>
              <a:t>Sociological Spectrum</a:t>
            </a:r>
            <a:r>
              <a:rPr lang="en-CA" sz="1200" dirty="0"/>
              <a:t>, 42, 233–259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8010293" imgH="5667068" progId="AcroExch.Document.7">
                  <p:embed/>
                </p:oleObj>
              </mc:Choice>
              <mc:Fallback>
                <p:oleObj name="Acrobat Document" r:id="rId3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371600"/>
            <a:ext cx="2647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Can you see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DFC2B-DFE7-E9AB-400B-B39AE07F50D5}"/>
              </a:ext>
            </a:extLst>
          </p:cNvPr>
          <p:cNvSpPr/>
          <p:nvPr/>
        </p:nvSpPr>
        <p:spPr>
          <a:xfrm>
            <a:off x="4724400" y="1256350"/>
            <a:ext cx="2438400" cy="1105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667000"/>
            <a:ext cx="2790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NB: 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Shouldn’t the axes be reversed?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Geography is ignored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RJ Andrews &amp; Howard Wainer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hlinkClick r:id="rId4"/>
              </a:rPr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73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3964712" y="588512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Philosophy of Love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367-462F-E71E-27BC-B1F065931E52}"/>
              </a:ext>
            </a:extLst>
          </p:cNvPr>
          <p:cNvSpPr txBox="1"/>
          <p:nvPr/>
        </p:nvSpPr>
        <p:spPr>
          <a:xfrm>
            <a:off x="3964712" y="6211456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Showing aspects of love between God and the faithful Catalan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</a:t>
            </a:r>
            <a:r>
              <a:rPr lang="en-US" dirty="0">
                <a:hlinkClick r:id="rId4"/>
              </a:rPr>
              <a:t>the evolution of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Ramon </a:t>
            </a:r>
            <a:r>
              <a:rPr lang="en-US" dirty="0" err="1">
                <a:hlinkClick r:id="rId5"/>
              </a:rPr>
              <a:t>Llull’s</a:t>
            </a:r>
            <a:r>
              <a:rPr lang="en-US" dirty="0">
                <a:hlinkClick r:id="rId5"/>
              </a:rPr>
              <a:t> tree of science</a:t>
            </a:r>
            <a:r>
              <a:rPr lang="en-US" dirty="0"/>
              <a:t>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75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/>
              <a:t>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space-filling design: resolution ~ time</a:t>
            </a:r>
            <a:r>
              <a:rPr lang="en-US" altLang="en-US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baseline="30000" dirty="0"/>
              <a:t> </a:t>
            </a:r>
            <a:r>
              <a:rPr lang="en-US" altLang="en-US" dirty="0"/>
              <a:t>natural metaphors for roots, branches</a:t>
            </a:r>
            <a:endParaRPr lang="en-US" alt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76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82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</a:t>
            </a:r>
            <a:r>
              <a:rPr lang="en-US" dirty="0">
                <a:solidFill>
                  <a:srgbClr val="0070C0"/>
                </a:solidFill>
              </a:rPr>
              <a:t>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4D-2CA3-A0BD-20F6-D7DA6B10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B422C-9ABF-5D50-6546-E8030D0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8" name="Picture 7" descr="A white background with numbers and numbers&#10;&#10;Description automatically generated">
            <a:extLst>
              <a:ext uri="{FF2B5EF4-FFF2-40B4-BE49-F238E27FC236}">
                <a16:creationId xmlns:a16="http://schemas.microsoft.com/office/drawing/2014/main" id="{DD102E54-82D0-D996-CDC5-F452705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524000"/>
            <a:ext cx="6967538" cy="412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4BACD-DD6E-9686-72AA-DA894820E53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show the evolution of time series over time, you can use an animation 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DE2F0-85FB-4E57-F650-C39774CF1CE6}"/>
              </a:ext>
            </a:extLst>
          </p:cNvPr>
          <p:cNvSpPr txBox="1"/>
          <p:nvPr/>
        </p:nvSpPr>
        <p:spPr>
          <a:xfrm>
            <a:off x="904875" y="5867400"/>
            <a:ext cx="724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Data Visualization Catalog </a:t>
            </a:r>
            <a:r>
              <a:rPr lang="en-CA" dirty="0"/>
              <a:t>shows page views of its top 10 charts</a:t>
            </a:r>
          </a:p>
          <a:p>
            <a:r>
              <a:rPr lang="en-CA" dirty="0"/>
              <a:t>Graphs like this can be done using the </a:t>
            </a:r>
            <a:r>
              <a:rPr lang="en-CA" dirty="0" err="1">
                <a:hlinkClick r:id="rId4"/>
              </a:rPr>
              <a:t>gganimate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6980639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>
                <a:solidFill>
                  <a:srgbClr val="0070C0"/>
                </a:solidFill>
              </a:rPr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shiny for R </a:t>
            </a:r>
            <a:r>
              <a:rPr lang="en-US" sz="2000" dirty="0"/>
              <a:t>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18883</TotalTime>
  <Words>6013</Words>
  <Application>Microsoft Office PowerPoint</Application>
  <PresentationFormat>On-screen Show (4:3)</PresentationFormat>
  <Paragraphs>813</Paragraphs>
  <Slides>96</Slides>
  <Notes>16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Arial Narrow</vt:lpstr>
      <vt:lpstr>Calibri</vt:lpstr>
      <vt:lpstr>Courier New</vt:lpstr>
      <vt:lpstr>Dreaming Outloud Script Pro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How to classify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Scatterplot to the rescue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Animated line graph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102</cp:revision>
  <dcterms:created xsi:type="dcterms:W3CDTF">2021-05-06T19:22:38Z</dcterms:created>
  <dcterms:modified xsi:type="dcterms:W3CDTF">2024-01-16T19:11:38Z</dcterms:modified>
</cp:coreProperties>
</file>